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695" r:id="rId5"/>
    <p:sldId id="730" r:id="rId6"/>
    <p:sldId id="713" r:id="rId7"/>
    <p:sldId id="714" r:id="rId8"/>
    <p:sldId id="715" r:id="rId9"/>
    <p:sldId id="711" r:id="rId10"/>
    <p:sldId id="716" r:id="rId11"/>
    <p:sldId id="717" r:id="rId12"/>
    <p:sldId id="718" r:id="rId13"/>
    <p:sldId id="720" r:id="rId14"/>
    <p:sldId id="721" r:id="rId15"/>
    <p:sldId id="722" r:id="rId16"/>
    <p:sldId id="723" r:id="rId17"/>
    <p:sldId id="724" r:id="rId18"/>
    <p:sldId id="725" r:id="rId19"/>
    <p:sldId id="726" r:id="rId20"/>
    <p:sldId id="727" r:id="rId21"/>
    <p:sldId id="728" r:id="rId22"/>
    <p:sldId id="729" r:id="rId23"/>
    <p:sldId id="274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664FEF-EB68-46B8-AABC-7966BE6B0E83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E986E11-7AE7-4365-BEB5-9B033C8DC38F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sort</a:t>
          </a:r>
        </a:p>
      </dgm:t>
    </dgm:pt>
    <dgm:pt modelId="{9327F3C4-762F-4D65-9E29-AA5780041BEF}" type="parTrans" cxnId="{3B3A0B30-D74A-46B6-8551-4C21FE653125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DEDA74AC-BAB4-466E-8C60-481975A47AD6}" type="sibTrans" cxnId="{3B3A0B30-D74A-46B6-8551-4C21FE653125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3768A28-BA55-486E-9A59-5F312856C643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grep</a:t>
          </a:r>
        </a:p>
      </dgm:t>
    </dgm:pt>
    <dgm:pt modelId="{E92F0D5F-4E4D-4C7C-AF19-CA0D5ABA6221}" type="parTrans" cxnId="{D3812C29-FE38-4B53-AB52-35A5CCB6DF7F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9F37E54F-9C64-4044-839A-337B807001CC}" type="sibTrans" cxnId="{D3812C29-FE38-4B53-AB52-35A5CCB6DF7F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1C797AA-AABF-4B68-982B-DBFF781F3198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head</a:t>
          </a:r>
        </a:p>
      </dgm:t>
    </dgm:pt>
    <dgm:pt modelId="{1D8F32EA-DE96-450E-808D-65E425C0A4C3}" type="parTrans" cxnId="{EF32B3D4-8E7A-4AB6-B6AB-52014983B97C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830B682-9B21-4AC5-B549-31C8114F87F0}" type="sibTrans" cxnId="{EF32B3D4-8E7A-4AB6-B6AB-52014983B97C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DBEE43D-705D-4229-899D-1E83AEF02393}">
      <dgm:prSet phldrT="[Text]" custT="1"/>
      <dgm:spPr/>
      <dgm:t>
        <a:bodyPr/>
        <a:lstStyle/>
        <a:p>
          <a:endParaRPr lang="en-US" sz="40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28B73AD-443F-422A-A899-88C7A69B02A3}" type="parTrans" cxnId="{DB0643C9-9046-48EB-B25D-A96E845B2590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5766891B-EB6C-433B-9601-ACED2F868F57}" type="sibTrans" cxnId="{DB0643C9-9046-48EB-B25D-A96E845B2590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5C3C97B3-A309-47CF-9C96-E8FF100C98D9}">
      <dgm:prSet phldrT="[Text]" custT="1"/>
      <dgm:spPr/>
      <dgm:t>
        <a:bodyPr/>
        <a:lstStyle/>
        <a:p>
          <a:endParaRPr lang="en-US" sz="40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8B82E0E-2715-47B0-8811-20E404AEA5A9}" type="parTrans" cxnId="{F1957130-824D-4682-93DF-A87CAD36D310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91DB4A4-F3EA-47F5-B838-EFA0D95C2EDF}" type="sibTrans" cxnId="{F1957130-824D-4682-93DF-A87CAD36D310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ADF0A585-B000-4593-9B4F-EC8E6D0187CD}" type="pres">
      <dgm:prSet presAssocID="{58664FEF-EB68-46B8-AABC-7966BE6B0E83}" presName="Name0" presStyleCnt="0">
        <dgm:presLayoutVars>
          <dgm:dir/>
          <dgm:resizeHandles val="exact"/>
        </dgm:presLayoutVars>
      </dgm:prSet>
      <dgm:spPr/>
    </dgm:pt>
    <dgm:pt modelId="{912E87EB-0DA8-40F3-8D4B-369022EDF043}" type="pres">
      <dgm:prSet presAssocID="{3E986E11-7AE7-4365-BEB5-9B033C8DC38F}" presName="node" presStyleLbl="node1" presStyleIdx="0" presStyleCnt="5">
        <dgm:presLayoutVars>
          <dgm:bulletEnabled val="1"/>
        </dgm:presLayoutVars>
      </dgm:prSet>
      <dgm:spPr/>
    </dgm:pt>
    <dgm:pt modelId="{D227A235-2EE2-4819-BF84-B1154C2386B9}" type="pres">
      <dgm:prSet presAssocID="{DEDA74AC-BAB4-466E-8C60-481975A47AD6}" presName="sibTrans" presStyleLbl="sibTrans2D1" presStyleIdx="0" presStyleCnt="4"/>
      <dgm:spPr/>
    </dgm:pt>
    <dgm:pt modelId="{50634CC1-9B54-43C3-83A2-9BC9C13860E6}" type="pres">
      <dgm:prSet presAssocID="{DEDA74AC-BAB4-466E-8C60-481975A47AD6}" presName="connectorText" presStyleLbl="sibTrans2D1" presStyleIdx="0" presStyleCnt="4"/>
      <dgm:spPr/>
    </dgm:pt>
    <dgm:pt modelId="{8E40CE99-81B6-4E27-AF2F-877A686C2B42}" type="pres">
      <dgm:prSet presAssocID="{3DBEE43D-705D-4229-899D-1E83AEF02393}" presName="node" presStyleLbl="node1" presStyleIdx="1" presStyleCnt="5">
        <dgm:presLayoutVars>
          <dgm:bulletEnabled val="1"/>
        </dgm:presLayoutVars>
      </dgm:prSet>
      <dgm:spPr>
        <a:prstGeom prst="flowChartMagneticDrum">
          <a:avLst/>
        </a:prstGeom>
      </dgm:spPr>
    </dgm:pt>
    <dgm:pt modelId="{BF81A3FC-5F43-4D8F-82D7-927537255B17}" type="pres">
      <dgm:prSet presAssocID="{5766891B-EB6C-433B-9601-ACED2F868F57}" presName="sibTrans" presStyleLbl="sibTrans2D1" presStyleIdx="1" presStyleCnt="4"/>
      <dgm:spPr/>
    </dgm:pt>
    <dgm:pt modelId="{21B9449B-32A7-491F-BAE8-695F9E1977FB}" type="pres">
      <dgm:prSet presAssocID="{5766891B-EB6C-433B-9601-ACED2F868F57}" presName="connectorText" presStyleLbl="sibTrans2D1" presStyleIdx="1" presStyleCnt="4"/>
      <dgm:spPr/>
    </dgm:pt>
    <dgm:pt modelId="{82F0EA12-3C63-40C3-8C35-61B652C453C2}" type="pres">
      <dgm:prSet presAssocID="{33768A28-BA55-486E-9A59-5F312856C643}" presName="node" presStyleLbl="node1" presStyleIdx="2" presStyleCnt="5">
        <dgm:presLayoutVars>
          <dgm:bulletEnabled val="1"/>
        </dgm:presLayoutVars>
      </dgm:prSet>
      <dgm:spPr/>
    </dgm:pt>
    <dgm:pt modelId="{28626A54-DE1D-4F87-AECB-D715601F7E98}" type="pres">
      <dgm:prSet presAssocID="{9F37E54F-9C64-4044-839A-337B807001CC}" presName="sibTrans" presStyleLbl="sibTrans2D1" presStyleIdx="2" presStyleCnt="4"/>
      <dgm:spPr/>
    </dgm:pt>
    <dgm:pt modelId="{E5EE0BAD-8737-49B5-9761-CD9E13D64816}" type="pres">
      <dgm:prSet presAssocID="{9F37E54F-9C64-4044-839A-337B807001CC}" presName="connectorText" presStyleLbl="sibTrans2D1" presStyleIdx="2" presStyleCnt="4"/>
      <dgm:spPr/>
    </dgm:pt>
    <dgm:pt modelId="{AD429772-ECF9-40F1-9757-EC6D543F4862}" type="pres">
      <dgm:prSet presAssocID="{5C3C97B3-A309-47CF-9C96-E8FF100C98D9}" presName="node" presStyleLbl="node1" presStyleIdx="3" presStyleCnt="5">
        <dgm:presLayoutVars>
          <dgm:bulletEnabled val="1"/>
        </dgm:presLayoutVars>
      </dgm:prSet>
      <dgm:spPr>
        <a:prstGeom prst="flowChartMagneticDrum">
          <a:avLst/>
        </a:prstGeom>
      </dgm:spPr>
    </dgm:pt>
    <dgm:pt modelId="{21178C86-D599-48EA-A7DD-F7A8F1A22852}" type="pres">
      <dgm:prSet presAssocID="{391DB4A4-F3EA-47F5-B838-EFA0D95C2EDF}" presName="sibTrans" presStyleLbl="sibTrans2D1" presStyleIdx="3" presStyleCnt="4"/>
      <dgm:spPr/>
    </dgm:pt>
    <dgm:pt modelId="{8689C325-4C2C-446D-A54E-ABB6966AF98B}" type="pres">
      <dgm:prSet presAssocID="{391DB4A4-F3EA-47F5-B838-EFA0D95C2EDF}" presName="connectorText" presStyleLbl="sibTrans2D1" presStyleIdx="3" presStyleCnt="4"/>
      <dgm:spPr/>
    </dgm:pt>
    <dgm:pt modelId="{033492BC-7D4B-419E-93FB-99704AA9E921}" type="pres">
      <dgm:prSet presAssocID="{C1C797AA-AABF-4B68-982B-DBFF781F3198}" presName="node" presStyleLbl="node1" presStyleIdx="4" presStyleCnt="5">
        <dgm:presLayoutVars>
          <dgm:bulletEnabled val="1"/>
        </dgm:presLayoutVars>
      </dgm:prSet>
      <dgm:spPr/>
    </dgm:pt>
  </dgm:ptLst>
  <dgm:cxnLst>
    <dgm:cxn modelId="{E7B6EC03-417D-40DD-82A9-E736063EA6E6}" type="presOf" srcId="{391DB4A4-F3EA-47F5-B838-EFA0D95C2EDF}" destId="{21178C86-D599-48EA-A7DD-F7A8F1A22852}" srcOrd="0" destOrd="0" presId="urn:microsoft.com/office/officeart/2005/8/layout/process1"/>
    <dgm:cxn modelId="{DFF26613-4E7F-4CF0-8352-1F512A093650}" type="presOf" srcId="{5766891B-EB6C-433B-9601-ACED2F868F57}" destId="{BF81A3FC-5F43-4D8F-82D7-927537255B17}" srcOrd="0" destOrd="0" presId="urn:microsoft.com/office/officeart/2005/8/layout/process1"/>
    <dgm:cxn modelId="{2B760122-89C7-4BF3-855F-6C51D9AE9BCB}" type="presOf" srcId="{C1C797AA-AABF-4B68-982B-DBFF781F3198}" destId="{033492BC-7D4B-419E-93FB-99704AA9E921}" srcOrd="0" destOrd="0" presId="urn:microsoft.com/office/officeart/2005/8/layout/process1"/>
    <dgm:cxn modelId="{D3812C29-FE38-4B53-AB52-35A5CCB6DF7F}" srcId="{58664FEF-EB68-46B8-AABC-7966BE6B0E83}" destId="{33768A28-BA55-486E-9A59-5F312856C643}" srcOrd="2" destOrd="0" parTransId="{E92F0D5F-4E4D-4C7C-AF19-CA0D5ABA6221}" sibTransId="{9F37E54F-9C64-4044-839A-337B807001CC}"/>
    <dgm:cxn modelId="{3B3A0B30-D74A-46B6-8551-4C21FE653125}" srcId="{58664FEF-EB68-46B8-AABC-7966BE6B0E83}" destId="{3E986E11-7AE7-4365-BEB5-9B033C8DC38F}" srcOrd="0" destOrd="0" parTransId="{9327F3C4-762F-4D65-9E29-AA5780041BEF}" sibTransId="{DEDA74AC-BAB4-466E-8C60-481975A47AD6}"/>
    <dgm:cxn modelId="{F1957130-824D-4682-93DF-A87CAD36D310}" srcId="{58664FEF-EB68-46B8-AABC-7966BE6B0E83}" destId="{5C3C97B3-A309-47CF-9C96-E8FF100C98D9}" srcOrd="3" destOrd="0" parTransId="{F8B82E0E-2715-47B0-8811-20E404AEA5A9}" sibTransId="{391DB4A4-F3EA-47F5-B838-EFA0D95C2EDF}"/>
    <dgm:cxn modelId="{DF14A854-CA4F-4EA7-8FE6-811261F25941}" type="presOf" srcId="{391DB4A4-F3EA-47F5-B838-EFA0D95C2EDF}" destId="{8689C325-4C2C-446D-A54E-ABB6966AF98B}" srcOrd="1" destOrd="0" presId="urn:microsoft.com/office/officeart/2005/8/layout/process1"/>
    <dgm:cxn modelId="{5A68698B-8CC0-4759-B980-669C384E10C4}" type="presOf" srcId="{9F37E54F-9C64-4044-839A-337B807001CC}" destId="{E5EE0BAD-8737-49B5-9761-CD9E13D64816}" srcOrd="1" destOrd="0" presId="urn:microsoft.com/office/officeart/2005/8/layout/process1"/>
    <dgm:cxn modelId="{B37F8F92-A89A-4900-A176-CEEAAC8274D7}" type="presOf" srcId="{3E986E11-7AE7-4365-BEB5-9B033C8DC38F}" destId="{912E87EB-0DA8-40F3-8D4B-369022EDF043}" srcOrd="0" destOrd="0" presId="urn:microsoft.com/office/officeart/2005/8/layout/process1"/>
    <dgm:cxn modelId="{00CA2C95-AD8C-4B65-B610-BE612E2E0C65}" type="presOf" srcId="{5766891B-EB6C-433B-9601-ACED2F868F57}" destId="{21B9449B-32A7-491F-BAE8-695F9E1977FB}" srcOrd="1" destOrd="0" presId="urn:microsoft.com/office/officeart/2005/8/layout/process1"/>
    <dgm:cxn modelId="{ED4B8CA3-7E6B-4186-88B5-3A9AD51EC5EC}" type="presOf" srcId="{DEDA74AC-BAB4-466E-8C60-481975A47AD6}" destId="{D227A235-2EE2-4819-BF84-B1154C2386B9}" srcOrd="0" destOrd="0" presId="urn:microsoft.com/office/officeart/2005/8/layout/process1"/>
    <dgm:cxn modelId="{0CEB55AC-3E33-4ED5-BAA0-B0007740B4A7}" type="presOf" srcId="{5C3C97B3-A309-47CF-9C96-E8FF100C98D9}" destId="{AD429772-ECF9-40F1-9757-EC6D543F4862}" srcOrd="0" destOrd="0" presId="urn:microsoft.com/office/officeart/2005/8/layout/process1"/>
    <dgm:cxn modelId="{B9EEFAB0-7AFB-4F29-AC1E-3603C0C0F164}" type="presOf" srcId="{9F37E54F-9C64-4044-839A-337B807001CC}" destId="{28626A54-DE1D-4F87-AECB-D715601F7E98}" srcOrd="0" destOrd="0" presId="urn:microsoft.com/office/officeart/2005/8/layout/process1"/>
    <dgm:cxn modelId="{5D81F8C3-C184-4EA6-BF4A-788FDA2DD5D1}" type="presOf" srcId="{33768A28-BA55-486E-9A59-5F312856C643}" destId="{82F0EA12-3C63-40C3-8C35-61B652C453C2}" srcOrd="0" destOrd="0" presId="urn:microsoft.com/office/officeart/2005/8/layout/process1"/>
    <dgm:cxn modelId="{DB0643C9-9046-48EB-B25D-A96E845B2590}" srcId="{58664FEF-EB68-46B8-AABC-7966BE6B0E83}" destId="{3DBEE43D-705D-4229-899D-1E83AEF02393}" srcOrd="1" destOrd="0" parTransId="{E28B73AD-443F-422A-A899-88C7A69B02A3}" sibTransId="{5766891B-EB6C-433B-9601-ACED2F868F57}"/>
    <dgm:cxn modelId="{A318A2CB-2C26-4ADB-965F-55B274042051}" type="presOf" srcId="{58664FEF-EB68-46B8-AABC-7966BE6B0E83}" destId="{ADF0A585-B000-4593-9B4F-EC8E6D0187CD}" srcOrd="0" destOrd="0" presId="urn:microsoft.com/office/officeart/2005/8/layout/process1"/>
    <dgm:cxn modelId="{EF32B3D4-8E7A-4AB6-B6AB-52014983B97C}" srcId="{58664FEF-EB68-46B8-AABC-7966BE6B0E83}" destId="{C1C797AA-AABF-4B68-982B-DBFF781F3198}" srcOrd="4" destOrd="0" parTransId="{1D8F32EA-DE96-450E-808D-65E425C0A4C3}" sibTransId="{1830B682-9B21-4AC5-B549-31C8114F87F0}"/>
    <dgm:cxn modelId="{7C642CFD-AD51-41B2-B698-ADB6053D21E2}" type="presOf" srcId="{3DBEE43D-705D-4229-899D-1E83AEF02393}" destId="{8E40CE99-81B6-4E27-AF2F-877A686C2B42}" srcOrd="0" destOrd="0" presId="urn:microsoft.com/office/officeart/2005/8/layout/process1"/>
    <dgm:cxn modelId="{A5CB09FE-5751-4700-929A-1216D7A903CC}" type="presOf" srcId="{DEDA74AC-BAB4-466E-8C60-481975A47AD6}" destId="{50634CC1-9B54-43C3-83A2-9BC9C13860E6}" srcOrd="1" destOrd="0" presId="urn:microsoft.com/office/officeart/2005/8/layout/process1"/>
    <dgm:cxn modelId="{B96094EF-B991-440F-AB92-38D8C3FC60E9}" type="presParOf" srcId="{ADF0A585-B000-4593-9B4F-EC8E6D0187CD}" destId="{912E87EB-0DA8-40F3-8D4B-369022EDF043}" srcOrd="0" destOrd="0" presId="urn:microsoft.com/office/officeart/2005/8/layout/process1"/>
    <dgm:cxn modelId="{C7F6762E-5C79-42CF-AC54-EB84F9BA3147}" type="presParOf" srcId="{ADF0A585-B000-4593-9B4F-EC8E6D0187CD}" destId="{D227A235-2EE2-4819-BF84-B1154C2386B9}" srcOrd="1" destOrd="0" presId="urn:microsoft.com/office/officeart/2005/8/layout/process1"/>
    <dgm:cxn modelId="{827B6D9A-E1F8-40F1-A196-74E9B91B8B1E}" type="presParOf" srcId="{D227A235-2EE2-4819-BF84-B1154C2386B9}" destId="{50634CC1-9B54-43C3-83A2-9BC9C13860E6}" srcOrd="0" destOrd="0" presId="urn:microsoft.com/office/officeart/2005/8/layout/process1"/>
    <dgm:cxn modelId="{BA508216-F922-46EF-94EE-024174E0CDDA}" type="presParOf" srcId="{ADF0A585-B000-4593-9B4F-EC8E6D0187CD}" destId="{8E40CE99-81B6-4E27-AF2F-877A686C2B42}" srcOrd="2" destOrd="0" presId="urn:microsoft.com/office/officeart/2005/8/layout/process1"/>
    <dgm:cxn modelId="{AEA1AA3C-5039-46C9-B5C4-E4C1C20B0D99}" type="presParOf" srcId="{ADF0A585-B000-4593-9B4F-EC8E6D0187CD}" destId="{BF81A3FC-5F43-4D8F-82D7-927537255B17}" srcOrd="3" destOrd="0" presId="urn:microsoft.com/office/officeart/2005/8/layout/process1"/>
    <dgm:cxn modelId="{415E6E42-2134-4AD5-8467-2F274E598730}" type="presParOf" srcId="{BF81A3FC-5F43-4D8F-82D7-927537255B17}" destId="{21B9449B-32A7-491F-BAE8-695F9E1977FB}" srcOrd="0" destOrd="0" presId="urn:microsoft.com/office/officeart/2005/8/layout/process1"/>
    <dgm:cxn modelId="{765E5C47-ADE2-44BB-A56D-11D7A87E7D7F}" type="presParOf" srcId="{ADF0A585-B000-4593-9B4F-EC8E6D0187CD}" destId="{82F0EA12-3C63-40C3-8C35-61B652C453C2}" srcOrd="4" destOrd="0" presId="urn:microsoft.com/office/officeart/2005/8/layout/process1"/>
    <dgm:cxn modelId="{D1FCFBDB-4724-4897-9476-D230042A10BD}" type="presParOf" srcId="{ADF0A585-B000-4593-9B4F-EC8E6D0187CD}" destId="{28626A54-DE1D-4F87-AECB-D715601F7E98}" srcOrd="5" destOrd="0" presId="urn:microsoft.com/office/officeart/2005/8/layout/process1"/>
    <dgm:cxn modelId="{71345A64-7DA9-4C6C-B019-D0FF59A9E1E9}" type="presParOf" srcId="{28626A54-DE1D-4F87-AECB-D715601F7E98}" destId="{E5EE0BAD-8737-49B5-9761-CD9E13D64816}" srcOrd="0" destOrd="0" presId="urn:microsoft.com/office/officeart/2005/8/layout/process1"/>
    <dgm:cxn modelId="{E547CA72-8612-4B18-8619-6CE83C642745}" type="presParOf" srcId="{ADF0A585-B000-4593-9B4F-EC8E6D0187CD}" destId="{AD429772-ECF9-40F1-9757-EC6D543F4862}" srcOrd="6" destOrd="0" presId="urn:microsoft.com/office/officeart/2005/8/layout/process1"/>
    <dgm:cxn modelId="{D5341053-6E64-4396-AE28-472814AA80F9}" type="presParOf" srcId="{ADF0A585-B000-4593-9B4F-EC8E6D0187CD}" destId="{21178C86-D599-48EA-A7DD-F7A8F1A22852}" srcOrd="7" destOrd="0" presId="urn:microsoft.com/office/officeart/2005/8/layout/process1"/>
    <dgm:cxn modelId="{E8936D44-A5DE-4E93-BE1A-3A8E41C64DB7}" type="presParOf" srcId="{21178C86-D599-48EA-A7DD-F7A8F1A22852}" destId="{8689C325-4C2C-446D-A54E-ABB6966AF98B}" srcOrd="0" destOrd="0" presId="urn:microsoft.com/office/officeart/2005/8/layout/process1"/>
    <dgm:cxn modelId="{C58632B6-6C90-4CAB-A27E-CEFBA3A3DFAC}" type="presParOf" srcId="{ADF0A585-B000-4593-9B4F-EC8E6D0187CD}" destId="{033492BC-7D4B-419E-93FB-99704AA9E92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E87EB-0DA8-40F3-8D4B-369022EDF043}">
      <dsp:nvSpPr>
        <dsp:cNvPr id="0" name=""/>
        <dsp:cNvSpPr/>
      </dsp:nvSpPr>
      <dsp:spPr>
        <a:xfrm>
          <a:off x="5320" y="0"/>
          <a:ext cx="1649387" cy="8943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sort</a:t>
          </a:r>
        </a:p>
      </dsp:txBody>
      <dsp:txXfrm>
        <a:off x="31514" y="26194"/>
        <a:ext cx="1596999" cy="841931"/>
      </dsp:txXfrm>
    </dsp:sp>
    <dsp:sp modelId="{D227A235-2EE2-4819-BF84-B1154C2386B9}">
      <dsp:nvSpPr>
        <dsp:cNvPr id="0" name=""/>
        <dsp:cNvSpPr/>
      </dsp:nvSpPr>
      <dsp:spPr>
        <a:xfrm>
          <a:off x="1819647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1819647" y="324445"/>
        <a:ext cx="244769" cy="245428"/>
      </dsp:txXfrm>
    </dsp:sp>
    <dsp:sp modelId="{8E40CE99-81B6-4E27-AF2F-877A686C2B42}">
      <dsp:nvSpPr>
        <dsp:cNvPr id="0" name=""/>
        <dsp:cNvSpPr/>
      </dsp:nvSpPr>
      <dsp:spPr>
        <a:xfrm>
          <a:off x="2314463" y="0"/>
          <a:ext cx="1649387" cy="894319"/>
        </a:xfrm>
        <a:prstGeom prst="flowChartMagneticDrum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589361" y="0"/>
        <a:ext cx="824693" cy="894319"/>
      </dsp:txXfrm>
    </dsp:sp>
    <dsp:sp modelId="{BF81A3FC-5F43-4D8F-82D7-927537255B17}">
      <dsp:nvSpPr>
        <dsp:cNvPr id="0" name=""/>
        <dsp:cNvSpPr/>
      </dsp:nvSpPr>
      <dsp:spPr>
        <a:xfrm>
          <a:off x="4128789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128789" y="324445"/>
        <a:ext cx="244769" cy="245428"/>
      </dsp:txXfrm>
    </dsp:sp>
    <dsp:sp modelId="{82F0EA12-3C63-40C3-8C35-61B652C453C2}">
      <dsp:nvSpPr>
        <dsp:cNvPr id="0" name=""/>
        <dsp:cNvSpPr/>
      </dsp:nvSpPr>
      <dsp:spPr>
        <a:xfrm>
          <a:off x="4623606" y="0"/>
          <a:ext cx="1649387" cy="894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grep</a:t>
          </a:r>
        </a:p>
      </dsp:txBody>
      <dsp:txXfrm>
        <a:off x="4649800" y="26194"/>
        <a:ext cx="1596999" cy="841931"/>
      </dsp:txXfrm>
    </dsp:sp>
    <dsp:sp modelId="{28626A54-DE1D-4F87-AECB-D715601F7E98}">
      <dsp:nvSpPr>
        <dsp:cNvPr id="0" name=""/>
        <dsp:cNvSpPr/>
      </dsp:nvSpPr>
      <dsp:spPr>
        <a:xfrm>
          <a:off x="6437932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437932" y="324445"/>
        <a:ext cx="244769" cy="245428"/>
      </dsp:txXfrm>
    </dsp:sp>
    <dsp:sp modelId="{AD429772-ECF9-40F1-9757-EC6D543F4862}">
      <dsp:nvSpPr>
        <dsp:cNvPr id="0" name=""/>
        <dsp:cNvSpPr/>
      </dsp:nvSpPr>
      <dsp:spPr>
        <a:xfrm>
          <a:off x="6932748" y="0"/>
          <a:ext cx="1649387" cy="894319"/>
        </a:xfrm>
        <a:prstGeom prst="flowChartMagneticDrum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7207646" y="0"/>
        <a:ext cx="824693" cy="894319"/>
      </dsp:txXfrm>
    </dsp:sp>
    <dsp:sp modelId="{21178C86-D599-48EA-A7DD-F7A8F1A22852}">
      <dsp:nvSpPr>
        <dsp:cNvPr id="0" name=""/>
        <dsp:cNvSpPr/>
      </dsp:nvSpPr>
      <dsp:spPr>
        <a:xfrm>
          <a:off x="8747075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8747075" y="324445"/>
        <a:ext cx="244769" cy="245428"/>
      </dsp:txXfrm>
    </dsp:sp>
    <dsp:sp modelId="{033492BC-7D4B-419E-93FB-99704AA9E921}">
      <dsp:nvSpPr>
        <dsp:cNvPr id="0" name=""/>
        <dsp:cNvSpPr/>
      </dsp:nvSpPr>
      <dsp:spPr>
        <a:xfrm>
          <a:off x="9241891" y="0"/>
          <a:ext cx="1649387" cy="89431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head</a:t>
          </a:r>
        </a:p>
      </dsp:txBody>
      <dsp:txXfrm>
        <a:off x="9268085" y="26194"/>
        <a:ext cx="1596999" cy="841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E7CBE5-BEF7-4777-A95C-33AF4E03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CC5D4E-FD0A-4D88-95F6-6EC9EE54D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Pipes are great for parent and child processes</a:t>
            </a:r>
          </a:p>
          <a:p>
            <a:pPr lvl="1"/>
            <a:r>
              <a:rPr lang="en-US" dirty="0"/>
              <a:t>Create the pipes in the parent, use them in the children</a:t>
            </a:r>
          </a:p>
          <a:p>
            <a:r>
              <a:rPr lang="en-US" dirty="0"/>
              <a:t>But what if two unrelated processes want to share a pipe?</a:t>
            </a:r>
          </a:p>
          <a:p>
            <a:r>
              <a:rPr lang="en-US" b="1" dirty="0"/>
              <a:t>FIFOs</a:t>
            </a:r>
            <a:r>
              <a:rPr lang="en-US" dirty="0"/>
              <a:t> or </a:t>
            </a:r>
            <a:r>
              <a:rPr lang="en-US" b="1" dirty="0"/>
              <a:t>named pipes</a:t>
            </a:r>
            <a:r>
              <a:rPr lang="en-US" dirty="0"/>
              <a:t> are pipes associated with a file name</a:t>
            </a:r>
          </a:p>
          <a:p>
            <a:r>
              <a:rPr lang="en-US" dirty="0"/>
              <a:t>These files can be seen in the file system, but they're special files intended only for use as pipes</a:t>
            </a:r>
          </a:p>
          <a:p>
            <a:r>
              <a:rPr lang="en-US" dirty="0"/>
              <a:t>Naming:</a:t>
            </a:r>
          </a:p>
          <a:p>
            <a:pPr lvl="1"/>
            <a:r>
              <a:rPr lang="en-US" dirty="0"/>
              <a:t>In Linux, it's common to put these files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directory</a:t>
            </a:r>
          </a:p>
          <a:p>
            <a:pPr lvl="1"/>
            <a:r>
              <a:rPr lang="en-US" dirty="0"/>
              <a:t>It's important to pick a file name that's unlikely to collide with other FIFOs</a:t>
            </a:r>
          </a:p>
        </p:txBody>
      </p:sp>
    </p:spTree>
    <p:extLst>
      <p:ext uri="{BB962C8B-B14F-4D97-AF65-F5344CB8AC3E}">
        <p14:creationId xmlns:p14="http://schemas.microsoft.com/office/powerpoint/2010/main" val="311468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8396A-EAD7-4BAA-9FFE-415872DD4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AAD6-0F1B-4452-853B-1CAE544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8636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is used to create a FIFO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 is a bitwise OR of the permissions you want the FIFO to have (who can read and write)</a:t>
            </a:r>
          </a:p>
          <a:p>
            <a:r>
              <a:rPr lang="en-US" dirty="0"/>
              <a:t>Using it creates the FIFO (which looks like a file), but programs still have to open it to use it and close it when done</a:t>
            </a:r>
          </a:p>
          <a:p>
            <a:r>
              <a:rPr lang="en-US" dirty="0"/>
              <a:t>After the FIFO is done being used,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  <a:r>
              <a:rPr lang="en-US" dirty="0"/>
              <a:t> function removes the path from the file system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DF2464-6A85-4210-ACAC-0633B405E521}"/>
              </a:ext>
            </a:extLst>
          </p:cNvPr>
          <p:cNvSpPr txBox="1">
            <a:spLocks/>
          </p:cNvSpPr>
          <p:nvPr/>
        </p:nvSpPr>
        <p:spPr>
          <a:xfrm>
            <a:off x="533400" y="23622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mkfifo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*path,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mode);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EE6071-9690-40EB-A783-31DAA164FE92}"/>
              </a:ext>
            </a:extLst>
          </p:cNvPr>
          <p:cNvSpPr txBox="1">
            <a:spLocks/>
          </p:cNvSpPr>
          <p:nvPr/>
        </p:nvSpPr>
        <p:spPr>
          <a:xfrm>
            <a:off x="533400" y="56388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unlink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*path);</a:t>
            </a:r>
          </a:p>
        </p:txBody>
      </p:sp>
    </p:spTree>
    <p:extLst>
      <p:ext uri="{BB962C8B-B14F-4D97-AF65-F5344CB8AC3E}">
        <p14:creationId xmlns:p14="http://schemas.microsoft.com/office/powerpoint/2010/main" val="16736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FCAFA-81B1-480E-9CC0-03DE87D8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example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BA788-6F68-455D-8B7E-CDB44722A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code creates a FIFO and 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until it gets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428A90-AEE6-4C0B-866E-9C2AF8BE53B8}"/>
              </a:ext>
            </a:extLst>
          </p:cNvPr>
          <p:cNvSpPr txBox="1">
            <a:spLocks/>
          </p:cNvSpPr>
          <p:nvPr/>
        </p:nvSpPr>
        <p:spPr>
          <a:xfrm>
            <a:off x="381000" y="2286000"/>
            <a:ext cx="11201400" cy="426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*FIFO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/MY_FIFO"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mkfifo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(FIFO, S_IRUSR | S_IWUSR) == 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 (FIFO, O_RDONLY);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Open FIFO, delete if fails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(stderr,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"Failed to open FIFO\n"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unlink (FIFO);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done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(!done)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(read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&amp;value,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done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unlink (FIFO);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51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93D0-F2CF-4467-92CD-535C94B5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example writer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4CE66-7418-45A8-A67A-9A0FE553B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/>
          </a:bodyPr>
          <a:lstStyle/>
          <a:p>
            <a:r>
              <a:rPr lang="en-US" dirty="0"/>
              <a:t>The following code opens the FIFO and writes 6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to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68280B2-7628-4F78-8329-13AB1869D83E}"/>
              </a:ext>
            </a:extLst>
          </p:cNvPr>
          <p:cNvSpPr txBox="1">
            <a:spLocks/>
          </p:cNvSpPr>
          <p:nvPr/>
        </p:nvSpPr>
        <p:spPr>
          <a:xfrm>
            <a:off x="381000" y="2514600"/>
            <a:ext cx="112014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*FIFO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/MY_FIFO"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 (FIFO, O_WRONLY);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index = 5; index &gt;= 0; index--)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write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&amp;index,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sleep (1);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Sleep for a second before writing more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194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C6E3-E71B-4099-BD44-9AEC9493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03096-5128-46EE-A54A-6AC910C65D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8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94878C-9E8F-40C6-B4A4-632BE30D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C02E4-79F5-4160-8231-A4970F381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Having covered pipes and FIFOs, we'll jump to the other side of the fence and talk about shared memory</a:t>
            </a:r>
          </a:p>
          <a:p>
            <a:r>
              <a:rPr lang="en-US" dirty="0"/>
              <a:t>One shared memory technique are </a:t>
            </a:r>
            <a:r>
              <a:rPr lang="en-US" b="1" dirty="0"/>
              <a:t>memory-mapped files</a:t>
            </a:r>
          </a:p>
          <a:p>
            <a:r>
              <a:rPr lang="en-US" dirty="0"/>
              <a:t>A normal file is </a:t>
            </a:r>
            <a:r>
              <a:rPr lang="en-US" i="1" dirty="0"/>
              <a:t>mapped</a:t>
            </a:r>
            <a:r>
              <a:rPr lang="en-US" dirty="0"/>
              <a:t> into the virtual memory of a process</a:t>
            </a:r>
          </a:p>
          <a:p>
            <a:r>
              <a:rPr lang="en-US" dirty="0"/>
              <a:t>Data can be read and written into that memory using normal pointer operations</a:t>
            </a:r>
          </a:p>
          <a:p>
            <a:pPr lvl="1"/>
            <a:r>
              <a:rPr lang="en-US" dirty="0"/>
              <a:t>And the data will magically get read and written to the file!</a:t>
            </a:r>
          </a:p>
          <a:p>
            <a:r>
              <a:rPr lang="en-US" dirty="0"/>
              <a:t>One process can use memory-mapped files to interact with a file without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 calls</a:t>
            </a:r>
          </a:p>
          <a:p>
            <a:r>
              <a:rPr lang="en-US" dirty="0"/>
              <a:t>But two or more processes can use memory-mapped files to exchange data directly</a:t>
            </a:r>
          </a:p>
        </p:txBody>
      </p:sp>
    </p:spTree>
    <p:extLst>
      <p:ext uri="{BB962C8B-B14F-4D97-AF65-F5344CB8AC3E}">
        <p14:creationId xmlns:p14="http://schemas.microsoft.com/office/powerpoint/2010/main" val="190090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8BA853-43B5-4F3E-8DC9-D97B306E6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932"/>
              </p:ext>
            </p:extLst>
          </p:nvPr>
        </p:nvGraphicFramePr>
        <p:xfrm>
          <a:off x="8356600" y="168089"/>
          <a:ext cx="3759200" cy="65344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278469851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4235062663"/>
                    </a:ext>
                  </a:extLst>
                </a:gridCol>
              </a:tblGrid>
              <a:tr h="1107527">
                <a:tc rowSpan="7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Kernel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75581"/>
                  </a:ext>
                </a:extLst>
              </a:tr>
              <a:tr h="546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33935"/>
                  </a:ext>
                </a:extLst>
              </a:tr>
              <a:tr h="99950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7662"/>
                  </a:ext>
                </a:extLst>
              </a:tr>
              <a:tr h="2807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55202"/>
                  </a:ext>
                </a:extLst>
              </a:tr>
              <a:tr h="5228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Memory Map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11224"/>
                  </a:ext>
                </a:extLst>
              </a:tr>
              <a:tr h="2807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50750"/>
                  </a:ext>
                </a:extLst>
              </a:tr>
              <a:tr h="60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Heap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05"/>
                  </a:ext>
                </a:extLst>
              </a:tr>
              <a:tr h="437383">
                <a:tc rowSpan="5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96748"/>
                  </a:ext>
                </a:extLst>
              </a:tr>
              <a:tr h="4426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69075"/>
                  </a:ext>
                </a:extLst>
              </a:tr>
              <a:tr h="3485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62456"/>
                  </a:ext>
                </a:extLst>
              </a:tr>
              <a:tr h="60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60723"/>
                  </a:ext>
                </a:extLst>
              </a:tr>
              <a:tr h="3485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00478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ABED07-5D12-455A-AFB0-2D452B30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16D51-24AC-40BC-96DC-3D2A5E25B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75192"/>
            <a:ext cx="6096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There's actually a special segment we haven't talked about in virtual memory before used just for memory mapping</a:t>
            </a:r>
          </a:p>
          <a:p>
            <a:pPr lvl="1"/>
            <a:r>
              <a:rPr lang="en-US" dirty="0"/>
              <a:t>Between the heap and the stack</a:t>
            </a:r>
          </a:p>
          <a:p>
            <a:r>
              <a:rPr lang="en-US" dirty="0"/>
              <a:t>The virtual memory system is able to read only needed parts of the file into memory (often a page at a time)</a:t>
            </a:r>
          </a:p>
          <a:p>
            <a:r>
              <a:rPr lang="en-US" dirty="0"/>
              <a:t>Storing data into this memory is eventually written back to the file</a:t>
            </a:r>
          </a:p>
          <a:p>
            <a:endParaRPr lang="en-US" dirty="0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DD1BEDEC-558C-4C8C-A4B2-D79133CC9BED}"/>
              </a:ext>
            </a:extLst>
          </p:cNvPr>
          <p:cNvSpPr/>
          <p:nvPr/>
        </p:nvSpPr>
        <p:spPr>
          <a:xfrm>
            <a:off x="6553200" y="2667000"/>
            <a:ext cx="1447800" cy="1143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40DE1F5B-DBE9-49F2-8579-319617108B7A}"/>
              </a:ext>
            </a:extLst>
          </p:cNvPr>
          <p:cNvSpPr/>
          <p:nvPr/>
        </p:nvSpPr>
        <p:spPr>
          <a:xfrm flipH="1" flipV="1">
            <a:off x="6553194" y="3200400"/>
            <a:ext cx="1447802" cy="322830"/>
          </a:xfrm>
          <a:prstGeom prst="arc">
            <a:avLst>
              <a:gd name="adj1" fmla="val 10774699"/>
              <a:gd name="adj2" fmla="val 0"/>
            </a:avLst>
          </a:prstGeom>
          <a:gradFill>
            <a:gsLst>
              <a:gs pos="0">
                <a:srgbClr val="FFC000"/>
              </a:gs>
              <a:gs pos="100000">
                <a:srgbClr val="FFC000">
                  <a:alpha val="0"/>
                </a:srgbClr>
              </a:gs>
            </a:gsLst>
            <a:lin ang="5400000" scaled="1"/>
          </a:gradFill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3A8730B6-BEC9-450C-AFFD-C253737CDC6C}"/>
              </a:ext>
            </a:extLst>
          </p:cNvPr>
          <p:cNvSpPr/>
          <p:nvPr/>
        </p:nvSpPr>
        <p:spPr>
          <a:xfrm>
            <a:off x="7772399" y="3015427"/>
            <a:ext cx="2677625" cy="750945"/>
          </a:xfrm>
          <a:prstGeom prst="leftRightArrow">
            <a:avLst/>
          </a:prstGeom>
          <a:gradFill>
            <a:gsLst>
              <a:gs pos="0">
                <a:srgbClr val="4F81BD"/>
              </a:gs>
              <a:gs pos="53000">
                <a:srgbClr val="D8D8D8"/>
              </a:gs>
              <a:gs pos="100000">
                <a:schemeClr val="accent5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5A477B-098D-4ABC-90FB-31B74D5EEAD0}"/>
              </a:ext>
            </a:extLst>
          </p:cNvPr>
          <p:cNvSpPr/>
          <p:nvPr/>
        </p:nvSpPr>
        <p:spPr>
          <a:xfrm>
            <a:off x="8382000" y="2438400"/>
            <a:ext cx="1524000" cy="19230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File</a:t>
            </a: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9eebba32</a:t>
            </a: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6a320e2d</a:t>
            </a: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d39a8f04</a:t>
            </a: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1db89c49</a:t>
            </a: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56b3a80a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F737-34D0-49B3-8750-A31039C44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EBC5A-3EB2-448E-8736-20376BF46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Over regular file access</a:t>
            </a:r>
          </a:p>
          <a:p>
            <a:pPr lvl="1"/>
            <a:r>
              <a:rPr lang="en-US" dirty="0"/>
              <a:t>Multiple processes can have read-only access to a common file</a:t>
            </a:r>
          </a:p>
          <a:p>
            <a:pPr lvl="2"/>
            <a:r>
              <a:rPr lang="en-US" dirty="0"/>
              <a:t>Often done with shared libraries, so that many different processes are able to access, for example, the same code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Programs can sometimes be simpler because there's no need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jump around a file</a:t>
            </a:r>
          </a:p>
          <a:p>
            <a:pPr lvl="1"/>
            <a:r>
              <a:rPr lang="en-US" dirty="0"/>
              <a:t>Reading files can be more efficient because the file contents don't have to be copied into the kernel's buffer cache</a:t>
            </a:r>
          </a:p>
          <a:p>
            <a:r>
              <a:rPr lang="en-US" dirty="0"/>
              <a:t>Compared to other kinds of IPC</a:t>
            </a:r>
          </a:p>
          <a:p>
            <a:pPr lvl="1"/>
            <a:r>
              <a:rPr lang="en-US" dirty="0"/>
              <a:t>Writable memory-mapped files are fast for IPC</a:t>
            </a:r>
          </a:p>
          <a:p>
            <a:pPr lvl="1"/>
            <a:r>
              <a:rPr lang="en-US" dirty="0"/>
              <a:t>Unlike message passing, data continues to exist and can be read repeatedly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1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F813E-66F7-4C99-A4F7-DC2278F45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857CE-7145-457D-80C3-84F0CAA4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668000" cy="40922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returns memory mapped to a particular file descriptor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is a suggestion for where the memory goes but should usually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is how many bytes to map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</a:t>
            </a:r>
            <a:r>
              <a:rPr lang="en-US" dirty="0"/>
              <a:t> are flags shown on the right that can be combined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flags</a:t>
            </a:r>
            <a:r>
              <a:rPr lang="en-US" dirty="0"/>
              <a:t>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MAP_SHARED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MAP_PRIVATE</a:t>
            </a:r>
            <a:r>
              <a:rPr lang="en-US" dirty="0"/>
              <a:t> (and others), depending on whether the area is shared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an open file descriptor for a file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dirty="0"/>
              <a:t> is the starting point inside the file</a:t>
            </a:r>
          </a:p>
          <a:p>
            <a:pPr lvl="1"/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B68712-135A-41C9-A481-9EE27DE657CF}"/>
              </a:ext>
            </a:extLst>
          </p:cNvPr>
          <p:cNvSpPr txBox="1">
            <a:spLocks/>
          </p:cNvSpPr>
          <p:nvPr/>
        </p:nvSpPr>
        <p:spPr>
          <a:xfrm>
            <a:off x="381000" y="22860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flags,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offset);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2D515C-735D-4F21-BD83-86FCE45CE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08220"/>
              </p:ext>
            </p:extLst>
          </p:nvPr>
        </p:nvGraphicFramePr>
        <p:xfrm>
          <a:off x="7005193" y="4648200"/>
          <a:ext cx="4577207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1506470794"/>
                    </a:ext>
                  </a:extLst>
                </a:gridCol>
                <a:gridCol w="2717927">
                  <a:extLst>
                    <a:ext uri="{9D8B030D-6E8A-4147-A177-3AD203B41FA5}">
                      <a16:colId xmlns:a16="http://schemas.microsoft.com/office/drawing/2014/main" val="1768537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dirty="0">
                          <a:effectLst/>
                        </a:rPr>
                        <a:t>Protection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>
                          <a:effectLst/>
                        </a:rPr>
                        <a:t>Actions permitted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0733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May not be accessed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74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PROT_READ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Region can be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032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PROT_WRITE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Region can be modified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1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PROT_EXEC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Region can be executed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82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78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5511-C25A-4386-9696-6489F1A86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useful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0464F-EEBE-48AB-B37E-B33C3A4C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munmap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</a:t>
            </a:r>
            <a:r>
              <a:rPr lang="en-US" dirty="0" err="1"/>
              <a:t>unmaps</a:t>
            </a:r>
            <a:r>
              <a:rPr lang="en-US" dirty="0"/>
              <a:t> an existing map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is the start of the mapped address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is how much to </a:t>
            </a:r>
            <a:r>
              <a:rPr lang="en-US" dirty="0" err="1"/>
              <a:t>unmap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msync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synchronizes the file with the mapped memory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MS_ASYNC</a:t>
            </a:r>
            <a:r>
              <a:rPr lang="en-US" dirty="0"/>
              <a:t> flag returns immediately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MS_SYNC</a:t>
            </a:r>
            <a:r>
              <a:rPr lang="en-US" dirty="0"/>
              <a:t> waits for the sync to complete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7F77F0-27A7-4DC1-B223-599E6017A4F1}"/>
              </a:ext>
            </a:extLst>
          </p:cNvPr>
          <p:cNvSpPr txBox="1">
            <a:spLocks/>
          </p:cNvSpPr>
          <p:nvPr/>
        </p:nvSpPr>
        <p:spPr>
          <a:xfrm>
            <a:off x="381000" y="22860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munmap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EE3F63A-7937-4CA5-AD68-A66355C8AE8F}"/>
              </a:ext>
            </a:extLst>
          </p:cNvPr>
          <p:cNvSpPr txBox="1">
            <a:spLocks/>
          </p:cNvSpPr>
          <p:nvPr/>
        </p:nvSpPr>
        <p:spPr>
          <a:xfrm>
            <a:off x="381000" y="43434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msync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flags);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Pipes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9EE8A-6075-4C77-845D-E930A44C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happen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5DBA1-B1B0-4238-A09D-92C1DB32F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goal is simply easy file interaction, you don't have to worry about when any updates are made</a:t>
            </a:r>
          </a:p>
          <a:p>
            <a:r>
              <a:rPr lang="en-US" dirty="0"/>
              <a:t>But if you're trying to do IPC, the timing of when memory writes become disk writes becomes important</a:t>
            </a:r>
          </a:p>
          <a:p>
            <a:r>
              <a:rPr lang="en-US" dirty="0"/>
              <a:t>The OS might occasionally write updated memory to files</a:t>
            </a:r>
          </a:p>
          <a:p>
            <a:r>
              <a:rPr lang="en-US" dirty="0"/>
              <a:t>But some file systems won't write changes to files until the connection is closed</a:t>
            </a:r>
          </a:p>
          <a:p>
            <a:r>
              <a:rPr lang="en-US" dirty="0"/>
              <a:t>If it's important, call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msync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make the updates happen</a:t>
            </a:r>
          </a:p>
        </p:txBody>
      </p:sp>
    </p:spTree>
    <p:extLst>
      <p:ext uri="{BB962C8B-B14F-4D97-AF65-F5344CB8AC3E}">
        <p14:creationId xmlns:p14="http://schemas.microsoft.com/office/powerpoint/2010/main" val="287894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4EB3-5C73-4DFC-8377-73D5CD43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24F6A-A068-458D-874F-A6ED127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example checks to make sure that the 2</a:t>
            </a:r>
            <a:r>
              <a:rPr lang="en-US" baseline="30000" dirty="0"/>
              <a:t>nd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, and 4</a:t>
            </a:r>
            <a:r>
              <a:rPr lang="en-US" baseline="30000" dirty="0"/>
              <a:t>th</a:t>
            </a:r>
            <a:r>
              <a:rPr lang="en-US" dirty="0"/>
              <a:t> bytes of an executable are "ELF", a marker of the executable and linking format used by Linux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8F229F-84BC-44EC-8843-34C07E52D15A}"/>
              </a:ext>
            </a:extLst>
          </p:cNvPr>
          <p:cNvSpPr txBox="1">
            <a:spLocks/>
          </p:cNvSpPr>
          <p:nvPr/>
        </p:nvSpPr>
        <p:spPr>
          <a:xfrm>
            <a:off x="228600" y="2590800"/>
            <a:ext cx="11734800" cy="4038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"/bin/bash"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file_info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file_info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Map whole file for reading, unshared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*mapping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(NULL,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file_info.st_size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PROT_READ, MAP_PRIVATE,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(mapping != MAP_FAILED);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Bytes 1 - 3 of the file must be 'E', 'L', 'F'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(mapping[1] == 'E' &amp;&amp; mapping[2] == 'L' &amp;&amp; mapping[3] == 'F')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"Valid executable!\n"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"Invalid executable!\n"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munmap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(mapping,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file_info.st_size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Unmap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file and close it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9431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DA703-768C-4989-9E7F-3F1872FD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B0B6-5F62-4B29-AC39-855D0376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Memory map a bitmap file read in from the user</a:t>
            </a:r>
          </a:p>
          <a:p>
            <a:r>
              <a:rPr lang="en-US" dirty="0"/>
              <a:t>Then, write out the contents of the header, which should match the following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ABA9B5-9FE4-4AC6-9A3F-994C3A3320C0}"/>
              </a:ext>
            </a:extLst>
          </p:cNvPr>
          <p:cNvSpPr txBox="1">
            <a:spLocks/>
          </p:cNvSpPr>
          <p:nvPr/>
        </p:nvSpPr>
        <p:spPr>
          <a:xfrm>
            <a:off x="228600" y="2438400"/>
            <a:ext cx="11734800" cy="4191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BitmapHeader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type[2];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contains 'B' and 'M'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total size of file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reserved;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0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offset;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start of data from front of file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header;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size of header, always 40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width;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width of image in pixels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height;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height of image in pixels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planes;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planes in image, always 1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bits;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color bit depths, always 24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compression;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always 0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size of color data in bytes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horizontalResolution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unreliable, use 72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verticalResolution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unreliable, use 72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colors;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colors in palette, use 0 when writing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importantColors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important colors, use 0 when writing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8862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POSIX vs. System V IPC</a:t>
            </a:r>
          </a:p>
          <a:p>
            <a:r>
              <a:rPr lang="en-US" dirty="0"/>
              <a:t>Message queues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1!</a:t>
            </a:r>
          </a:p>
          <a:p>
            <a:pPr lvl="1"/>
            <a:r>
              <a:rPr lang="en-US" dirty="0"/>
              <a:t>Due </a:t>
            </a:r>
            <a:r>
              <a:rPr lang="en-US" b="1" dirty="0"/>
              <a:t>Monday</a:t>
            </a:r>
            <a:r>
              <a:rPr lang="en-US" dirty="0"/>
              <a:t> by midnight!</a:t>
            </a:r>
          </a:p>
          <a:p>
            <a:r>
              <a:rPr lang="en-US" dirty="0"/>
              <a:t>Read sections 3.5 and 3.6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EC26-1B01-4114-9D84-575B39D1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80DF7-5E47-4979-A1F3-7C6854694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8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86E94-2F16-4458-9253-D24F0BDA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 and shell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DB0D-7D20-4C12-B1A1-2C5A7225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Let's go back to our command-line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happening behind the scenes?</a:t>
            </a:r>
          </a:p>
          <a:p>
            <a:r>
              <a:rPr lang="en-US" dirty="0"/>
              <a:t>The shell is 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 to run each of those processes</a:t>
            </a:r>
          </a:p>
          <a:p>
            <a:r>
              <a:rPr lang="en-US" dirty="0"/>
              <a:t>Then, each process is linked to the next one with a pipe</a:t>
            </a:r>
          </a:p>
          <a:p>
            <a:r>
              <a:rPr lang="en-US" dirty="0"/>
              <a:t>But how do those arbitrary processes know to read from or write to a pipe?</a:t>
            </a:r>
          </a:p>
          <a:p>
            <a:r>
              <a:rPr lang="en-US" b="1" dirty="0"/>
              <a:t>They don't</a:t>
            </a:r>
            <a:r>
              <a:rPr lang="en-US" dirty="0"/>
              <a:t>, so the shell magically changes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to pipe file descriptors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8459D6-CEE0-49B6-B99C-F4C9B1749EBD}"/>
              </a:ext>
            </a:extLst>
          </p:cNvPr>
          <p:cNvSpPr/>
          <p:nvPr/>
        </p:nvSpPr>
        <p:spPr>
          <a:xfrm>
            <a:off x="609600" y="22860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sort foo.txt | grep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error | head -n 10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7D52B3-A275-4233-A51E-A180341D0A9D}"/>
              </a:ext>
            </a:extLst>
          </p:cNvPr>
          <p:cNvGrpSpPr/>
          <p:nvPr/>
        </p:nvGrpSpPr>
        <p:grpSpPr>
          <a:xfrm>
            <a:off x="647700" y="5029200"/>
            <a:ext cx="10896600" cy="1701927"/>
            <a:chOff x="647700" y="5029200"/>
            <a:chExt cx="10896600" cy="1701927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E157C089-C9F3-46CF-8411-DE54D67131AB}"/>
                </a:ext>
              </a:extLst>
            </p:cNvPr>
            <p:cNvGraphicFramePr/>
            <p:nvPr>
              <p:extLst/>
            </p:nvPr>
          </p:nvGraphicFramePr>
          <p:xfrm>
            <a:off x="647700" y="5029200"/>
            <a:ext cx="10896600" cy="89431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F2D615-9273-4EA5-8B10-1C1690EF3E60}"/>
                </a:ext>
              </a:extLst>
            </p:cNvPr>
            <p:cNvSpPr txBox="1"/>
            <p:nvPr/>
          </p:nvSpPr>
          <p:spPr>
            <a:xfrm>
              <a:off x="2057400" y="5997207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stdout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286C17-8007-48C7-9F7A-5F123C7B17C5}"/>
                </a:ext>
              </a:extLst>
            </p:cNvPr>
            <p:cNvSpPr txBox="1"/>
            <p:nvPr/>
          </p:nvSpPr>
          <p:spPr>
            <a:xfrm>
              <a:off x="4267200" y="6019800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stdin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E6E2282-5160-412C-87B3-E2538DAC079C}"/>
                </a:ext>
              </a:extLst>
            </p:cNvPr>
            <p:cNvSpPr txBox="1"/>
            <p:nvPr/>
          </p:nvSpPr>
          <p:spPr>
            <a:xfrm>
              <a:off x="6597659" y="5994666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stdout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CB8416-8C86-4510-9D34-590FD1522A57}"/>
                </a:ext>
              </a:extLst>
            </p:cNvPr>
            <p:cNvSpPr txBox="1"/>
            <p:nvPr/>
          </p:nvSpPr>
          <p:spPr>
            <a:xfrm>
              <a:off x="8890005" y="6023241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stdin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97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D9BC-C820-46EF-A248-71ABD0A8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94A78-3604-4042-B86E-374F3DA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  <a:r>
              <a:rPr lang="en-US" dirty="0"/>
              <a:t> function closes a new file descriptor and replaces it with an old file descriptor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function is used by the shell to close their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and replace it with an end of a pipe</a:t>
            </a:r>
          </a:p>
          <a:p>
            <a:r>
              <a:rPr lang="en-US" dirty="0"/>
              <a:t>The syntax is confusing:</a:t>
            </a:r>
          </a:p>
          <a:p>
            <a:pPr lvl="1"/>
            <a:r>
              <a:rPr lang="en-US" dirty="0"/>
              <a:t>We keep the first file descriptor</a:t>
            </a:r>
          </a:p>
          <a:p>
            <a:pPr lvl="1"/>
            <a:r>
              <a:rPr lang="en-US" dirty="0"/>
              <a:t>We replace the second one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CF9454-72C3-4720-895D-AD1AC644E3E3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dup2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1057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4BED-DBD0-4847-91E7-68F8656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58437-2545-4E79-9B78-E78FF7EB4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output of Child 2 becomes the input of Child 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32E1362-4B33-4B84-B16C-D07C8EACF870}"/>
              </a:ext>
            </a:extLst>
          </p:cNvPr>
          <p:cNvSpPr txBox="1">
            <a:spLocks/>
          </p:cNvSpPr>
          <p:nvPr/>
        </p:nvSpPr>
        <p:spPr>
          <a:xfrm>
            <a:off x="381000" y="2286000"/>
            <a:ext cx="11201400" cy="426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4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()) &gt;= 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write end of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dup2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[0], STDIN_FILENO);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Reading from stdin reads from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*buffer = NULL;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(&amp;buffer, &amp;size);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Function that reads a line, resizing buffer as needed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"Received: '%s'\n"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free (buffer);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()) &gt;= 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read end of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dup2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[1], STDOUT_FILENO);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Writing to screen writes to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"Now is the winter of our discontent\n"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closes both ends of the pipe for itself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children to finish</a:t>
            </a:r>
          </a:p>
        </p:txBody>
      </p:sp>
    </p:spTree>
    <p:extLst>
      <p:ext uri="{BB962C8B-B14F-4D97-AF65-F5344CB8AC3E}">
        <p14:creationId xmlns:p14="http://schemas.microsoft.com/office/powerpoint/2010/main" val="265943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8703-3C7F-43BD-B1DE-9D993B02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A8E54-FE7D-4952-BFF7-15F8991468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02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4879</TotalTime>
  <Words>1928</Words>
  <Application>Microsoft Office PowerPoint</Application>
  <PresentationFormat>Widescreen</PresentationFormat>
  <Paragraphs>249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1</vt:lpstr>
      <vt:lpstr>Pipes</vt:lpstr>
      <vt:lpstr>Pipes and shell commands</vt:lpstr>
      <vt:lpstr>dup2()</vt:lpstr>
      <vt:lpstr>dup2() example</vt:lpstr>
      <vt:lpstr>FIFOs</vt:lpstr>
      <vt:lpstr>FIFOs</vt:lpstr>
      <vt:lpstr>The mkfifo() function</vt:lpstr>
      <vt:lpstr>FIFO example reader</vt:lpstr>
      <vt:lpstr>FIFO example writer</vt:lpstr>
      <vt:lpstr>Memory-Mapped Files</vt:lpstr>
      <vt:lpstr>Memory-mapped files</vt:lpstr>
      <vt:lpstr>Visualization</vt:lpstr>
      <vt:lpstr>Advantages</vt:lpstr>
      <vt:lpstr>Mechanics</vt:lpstr>
      <vt:lpstr>Other useful functions</vt:lpstr>
      <vt:lpstr>When updates happen</vt:lpstr>
      <vt:lpstr>Example</vt:lpstr>
      <vt:lpstr>Programming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670</cp:revision>
  <dcterms:created xsi:type="dcterms:W3CDTF">2009-08-24T20:26:10Z</dcterms:created>
  <dcterms:modified xsi:type="dcterms:W3CDTF">2025-02-07T15:06:24Z</dcterms:modified>
</cp:coreProperties>
</file>